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3" r:id="rId5"/>
    <p:sldId id="265" r:id="rId6"/>
    <p:sldId id="269" r:id="rId7"/>
    <p:sldId id="259" r:id="rId8"/>
    <p:sldId id="260" r:id="rId9"/>
    <p:sldId id="264" r:id="rId10"/>
    <p:sldId id="268" r:id="rId11"/>
    <p:sldId id="267" r:id="rId12"/>
    <p:sldId id="270" r:id="rId13"/>
    <p:sldId id="271" r:id="rId14"/>
    <p:sldId id="272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93"/>
    <p:restoredTop sz="86824"/>
  </p:normalViewPr>
  <p:slideViewPr>
    <p:cSldViewPr snapToGrid="0" snapToObjects="1">
      <p:cViewPr>
        <p:scale>
          <a:sx n="67" d="100"/>
          <a:sy n="67" d="100"/>
        </p:scale>
        <p:origin x="856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52F8D-AEA9-5B4A-BAD0-007C7F70B647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497AA-23C1-6645-8366-8A0C06C08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883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497AA-23C1-6645-8366-8A0C06C08A0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641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497AA-23C1-6645-8366-8A0C06C08A0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059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 smtClean="0"/>
              <a:t>e.g.</a:t>
            </a:r>
            <a:r>
              <a:rPr lang="en-GB" dirty="0" smtClean="0"/>
              <a:t>, </a:t>
            </a:r>
            <a:r>
              <a:rPr lang="en-GB" dirty="0" err="1" smtClean="0">
                <a:latin typeface="Courier New" charset="0"/>
                <a:ea typeface="Courier New" charset="0"/>
                <a:cs typeface="Courier New" charset="0"/>
              </a:rPr>
              <a:t>goseq</a:t>
            </a:r>
            <a:r>
              <a:rPr lang="en-GB" dirty="0" smtClean="0"/>
              <a:t> : Indirect mapping of </a:t>
            </a:r>
            <a:r>
              <a:rPr lang="en-GB" dirty="0" err="1" smtClean="0"/>
              <a:t>Ensembl</a:t>
            </a:r>
            <a:r>
              <a:rPr lang="en-GB" dirty="0" smtClean="0"/>
              <a:t> gene ID through </a:t>
            </a:r>
            <a:r>
              <a:rPr lang="en-GB" dirty="0" err="1" smtClean="0"/>
              <a:t>Entrez</a:t>
            </a:r>
            <a:r>
              <a:rPr lang="en-GB" dirty="0" smtClean="0"/>
              <a:t> ID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497AA-23C1-6645-8366-8A0C06C08A0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724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8DD50-4CD7-4143-B73E-D01EFD5AEB14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B729-A9AE-004C-89DB-965D1A4CAF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15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8DD50-4CD7-4143-B73E-D01EFD5AEB14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B729-A9AE-004C-89DB-965D1A4CAF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594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8DD50-4CD7-4143-B73E-D01EFD5AEB14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B729-A9AE-004C-89DB-965D1A4CAF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57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8DD50-4CD7-4143-B73E-D01EFD5AEB14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B729-A9AE-004C-89DB-965D1A4CAF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02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8DD50-4CD7-4143-B73E-D01EFD5AEB14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B729-A9AE-004C-89DB-965D1A4CAF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819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8DD50-4CD7-4143-B73E-D01EFD5AEB14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B729-A9AE-004C-89DB-965D1A4CAF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617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8DD50-4CD7-4143-B73E-D01EFD5AEB14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B729-A9AE-004C-89DB-965D1A4CAF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9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8DD50-4CD7-4143-B73E-D01EFD5AEB14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B729-A9AE-004C-89DB-965D1A4CAF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761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8DD50-4CD7-4143-B73E-D01EFD5AEB14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B729-A9AE-004C-89DB-965D1A4CAF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203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8DD50-4CD7-4143-B73E-D01EFD5AEB14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B729-A9AE-004C-89DB-965D1A4CAF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457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8DD50-4CD7-4143-B73E-D01EFD5AEB14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B729-A9AE-004C-89DB-965D1A4CAF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11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8DD50-4CD7-4143-B73E-D01EFD5AEB14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BB729-A9AE-004C-89DB-965D1A4CAF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21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gif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GOexpress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Visualise and summarise gene expression data using Gene Ontology</a:t>
            </a:r>
          </a:p>
          <a:p>
            <a:endParaRPr lang="en-GB" dirty="0"/>
          </a:p>
          <a:p>
            <a:r>
              <a:rPr lang="en-GB" dirty="0" smtClean="0"/>
              <a:t>Lightning talk </a:t>
            </a:r>
            <a:r>
              <a:rPr lang="mr-IN" dirty="0" smtClean="0"/>
              <a:t>–</a:t>
            </a:r>
            <a:r>
              <a:rPr lang="en-GB" dirty="0" smtClean="0"/>
              <a:t> </a:t>
            </a:r>
            <a:r>
              <a:rPr lang="en-GB" dirty="0" err="1" smtClean="0"/>
              <a:t>BioC</a:t>
            </a:r>
            <a:r>
              <a:rPr lang="en-GB" dirty="0" smtClean="0"/>
              <a:t> 2017</a:t>
            </a:r>
          </a:p>
          <a:p>
            <a:r>
              <a:rPr lang="en-GB" dirty="0" smtClean="0"/>
              <a:t>Kevin Rue-Albrecht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22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Last night’s screenshot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7105" y="1825625"/>
            <a:ext cx="505779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9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err="1" smtClean="0">
                <a:latin typeface="Courier New" charset="0"/>
                <a:ea typeface="Courier New" charset="0"/>
                <a:cs typeface="Courier New" charset="0"/>
              </a:rPr>
              <a:t>GOMap</a:t>
            </a:r>
            <a:r>
              <a:rPr lang="en-GB" sz="4000" dirty="0" smtClean="0"/>
              <a:t>: an effort to simplify annotation maps</a:t>
            </a:r>
            <a:endParaRPr lang="en-GB" sz="4000" dirty="0"/>
          </a:p>
        </p:txBody>
      </p:sp>
      <p:pic>
        <p:nvPicPr>
          <p:cNvPr id="16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4567" y="1825625"/>
            <a:ext cx="644286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An(other) implementation </a:t>
            </a:r>
            <a:r>
              <a:rPr lang="en-GB" sz="4000" dirty="0" smtClean="0"/>
              <a:t>of the </a:t>
            </a:r>
            <a:r>
              <a:rPr lang="en-GB" sz="3200" dirty="0" smtClean="0">
                <a:latin typeface="Courier New" charset="0"/>
                <a:ea typeface="Courier New" charset="0"/>
                <a:cs typeface="Courier New" charset="0"/>
              </a:rPr>
              <a:t>subset</a:t>
            </a:r>
            <a:r>
              <a:rPr lang="en-GB" sz="4000" dirty="0" smtClean="0"/>
              <a:t> method</a:t>
            </a:r>
            <a:endParaRPr lang="en-GB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4050" y="2550181"/>
            <a:ext cx="8551170" cy="29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ggfication</a:t>
            </a:r>
            <a:r>
              <a:rPr lang="en-GB" dirty="0" smtClean="0"/>
              <a:t> of an </a:t>
            </a:r>
            <a:r>
              <a:rPr lang="en-GB" dirty="0" err="1" smtClean="0"/>
              <a:t>ExpressionSet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40307"/>
            <a:ext cx="10515600" cy="332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8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ggfication</a:t>
            </a:r>
            <a:r>
              <a:rPr lang="en-GB" dirty="0"/>
              <a:t> of an </a:t>
            </a:r>
            <a:r>
              <a:rPr lang="en-GB" dirty="0" err="1"/>
              <a:t>ExpressionSet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108" y="2933701"/>
            <a:ext cx="5921692" cy="1897978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02697" y="2190750"/>
            <a:ext cx="6289303" cy="387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1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Acknowledgements</a:t>
            </a:r>
            <a:endParaRPr lang="en-GB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797393" y="5211782"/>
            <a:ext cx="8597215" cy="746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IE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This presentation has emanated from research conducted with the financial support of Science Foundation Ireland under Grant Number 11/PI/1166.</a:t>
            </a:r>
          </a:p>
        </p:txBody>
      </p:sp>
      <p:pic>
        <p:nvPicPr>
          <p:cNvPr id="6" name="Picture 470" descr="SFI-logo-brown(996x800)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7B39A"/>
              </a:clrFrom>
              <a:clrTo>
                <a:srgbClr val="C7B39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50048" y="6021288"/>
            <a:ext cx="878400" cy="685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2" descr="DAFF-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68694" y="6093225"/>
            <a:ext cx="1060169" cy="54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3" descr="FP7-logo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9709" y="6076086"/>
            <a:ext cx="716004" cy="5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6172597"/>
            <a:ext cx="1434973" cy="382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97" y="6121023"/>
            <a:ext cx="1890613" cy="485888"/>
          </a:xfrm>
          <a:prstGeom prst="rect">
            <a:avLst/>
          </a:prstGeom>
        </p:spPr>
      </p:pic>
      <p:sp>
        <p:nvSpPr>
          <p:cNvPr id="16" name="Content Placeholder 19"/>
          <p:cNvSpPr>
            <a:spLocks noGrp="1"/>
          </p:cNvSpPr>
          <p:nvPr>
            <p:ph idx="1"/>
          </p:nvPr>
        </p:nvSpPr>
        <p:spPr>
          <a:xfrm>
            <a:off x="838200" y="1891819"/>
            <a:ext cx="3462727" cy="3276777"/>
          </a:xfrm>
        </p:spPr>
        <p:txBody>
          <a:bodyPr>
            <a:normAutofit fontScale="92500" lnSpcReduction="10000"/>
          </a:bodyPr>
          <a:lstStyle/>
          <a:p>
            <a:r>
              <a:rPr lang="en-IE" sz="2400" dirty="0" smtClean="0"/>
              <a:t>Paul </a:t>
            </a:r>
            <a:r>
              <a:rPr lang="en-IE" sz="2400" dirty="0" err="1"/>
              <a:t>McGettigan</a:t>
            </a:r>
            <a:endParaRPr lang="en-IE" sz="2400" dirty="0"/>
          </a:p>
          <a:p>
            <a:r>
              <a:rPr lang="en-IE" sz="2400" dirty="0"/>
              <a:t>David Magee</a:t>
            </a:r>
          </a:p>
          <a:p>
            <a:endParaRPr lang="en-IE" sz="2400" dirty="0"/>
          </a:p>
          <a:p>
            <a:r>
              <a:rPr lang="en-IE" sz="2400" dirty="0"/>
              <a:t>Nicolas </a:t>
            </a:r>
            <a:r>
              <a:rPr lang="en-IE" sz="2400" dirty="0" smtClean="0"/>
              <a:t>Nalpas</a:t>
            </a:r>
          </a:p>
          <a:p>
            <a:r>
              <a:rPr lang="en-IE" sz="2400" dirty="0" smtClean="0"/>
              <a:t>Belinda Hernández</a:t>
            </a:r>
          </a:p>
          <a:p>
            <a:r>
              <a:rPr lang="en-IE" sz="2400" dirty="0" smtClean="0"/>
              <a:t>Andrew Parnell</a:t>
            </a:r>
            <a:endParaRPr lang="en-IE" sz="2400" dirty="0"/>
          </a:p>
          <a:p>
            <a:r>
              <a:rPr lang="en-IE" sz="2400" dirty="0" err="1" smtClean="0"/>
              <a:t>Prof.</a:t>
            </a:r>
            <a:r>
              <a:rPr lang="en-IE" sz="2400" dirty="0" smtClean="0"/>
              <a:t> David </a:t>
            </a:r>
            <a:r>
              <a:rPr lang="en-IE" sz="2400" dirty="0"/>
              <a:t>MacHugh</a:t>
            </a:r>
          </a:p>
          <a:p>
            <a:r>
              <a:rPr lang="en-IE" sz="2400" dirty="0" err="1" smtClean="0"/>
              <a:t>Prof.</a:t>
            </a:r>
            <a:r>
              <a:rPr lang="en-IE" sz="2400" smtClean="0"/>
              <a:t> Stephen </a:t>
            </a:r>
            <a:r>
              <a:rPr lang="en-IE" sz="2400" dirty="0" smtClean="0"/>
              <a:t>Gordon</a:t>
            </a:r>
            <a:endParaRPr lang="en-IE" sz="2400" dirty="0"/>
          </a:p>
        </p:txBody>
      </p:sp>
      <p:sp>
        <p:nvSpPr>
          <p:cNvPr id="17" name="Content Placeholder 19"/>
          <p:cNvSpPr txBox="1">
            <a:spLocks/>
          </p:cNvSpPr>
          <p:nvPr/>
        </p:nvSpPr>
        <p:spPr>
          <a:xfrm>
            <a:off x="7891073" y="1891819"/>
            <a:ext cx="3462727" cy="3276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z="2000" dirty="0"/>
          </a:p>
          <a:p>
            <a:r>
              <a:rPr lang="en-IE" sz="2000" dirty="0" smtClean="0"/>
              <a:t>UCD </a:t>
            </a:r>
            <a:r>
              <a:rPr lang="en-IE" sz="2000" dirty="0" err="1" smtClean="0"/>
              <a:t>OpenSequencing</a:t>
            </a:r>
            <a:r>
              <a:rPr lang="en-IE" sz="2000" dirty="0" smtClean="0"/>
              <a:t> group</a:t>
            </a:r>
          </a:p>
          <a:p>
            <a:r>
              <a:rPr lang="en-IE" sz="2000" dirty="0" smtClean="0"/>
              <a:t>UCD PhD Symposium 2014 organising committee</a:t>
            </a:r>
          </a:p>
          <a:p>
            <a:r>
              <a:rPr lang="en-IE" sz="2000" dirty="0" smtClean="0"/>
              <a:t>Virtual Institute of Bioinformatics &amp; Evolution (VIBE) meeting 2013</a:t>
            </a:r>
            <a:endParaRPr lang="en-IE" sz="2000" dirty="0"/>
          </a:p>
        </p:txBody>
      </p:sp>
      <p:sp>
        <p:nvSpPr>
          <p:cNvPr id="18" name="Rectangle 17"/>
          <p:cNvSpPr/>
          <p:nvPr/>
        </p:nvSpPr>
        <p:spPr>
          <a:xfrm>
            <a:off x="4734394" y="2560711"/>
            <a:ext cx="27232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000" dirty="0"/>
              <a:t>Markus </a:t>
            </a:r>
            <a:r>
              <a:rPr lang="en-IE" sz="2000" dirty="0" err="1"/>
              <a:t>Schröder</a:t>
            </a:r>
            <a:endParaRPr lang="en-IE" sz="2000" dirty="0"/>
          </a:p>
          <a:p>
            <a:r>
              <a:rPr lang="en-IE" sz="2000" dirty="0" err="1"/>
              <a:t>Karsten</a:t>
            </a:r>
            <a:r>
              <a:rPr lang="en-IE" sz="2000" dirty="0"/>
              <a:t> </a:t>
            </a:r>
            <a:r>
              <a:rPr lang="en-IE" sz="2000" dirty="0" err="1"/>
              <a:t>Hokamp</a:t>
            </a:r>
            <a:endParaRPr lang="en-IE" sz="2000" dirty="0"/>
          </a:p>
          <a:p>
            <a:r>
              <a:rPr lang="en-IE" sz="2000" dirty="0"/>
              <a:t>Kate </a:t>
            </a:r>
            <a:r>
              <a:rPr lang="en-IE" sz="2000" dirty="0" err="1"/>
              <a:t>Killick</a:t>
            </a:r>
            <a:endParaRPr lang="en-IE" sz="2000" dirty="0"/>
          </a:p>
          <a:p>
            <a:r>
              <a:rPr lang="en-IE" sz="2000" dirty="0"/>
              <a:t>Simone Coughlan</a:t>
            </a:r>
          </a:p>
          <a:p>
            <a:r>
              <a:rPr lang="en-IE" sz="2000" dirty="0"/>
              <a:t>Carolina </a:t>
            </a:r>
            <a:r>
              <a:rPr lang="en-IE" sz="2000" dirty="0" err="1"/>
              <a:t>Correia</a:t>
            </a:r>
            <a:endParaRPr lang="en-IE" sz="2000" dirty="0"/>
          </a:p>
          <a:p>
            <a:r>
              <a:rPr lang="en-IE" sz="2000" dirty="0"/>
              <a:t>Gael </a:t>
            </a:r>
            <a:r>
              <a:rPr lang="en-IE" sz="2000" dirty="0" err="1"/>
              <a:t>Jalowicki</a:t>
            </a:r>
            <a:endParaRPr lang="en-IE" sz="2000" dirty="0"/>
          </a:p>
        </p:txBody>
      </p:sp>
      <p:pic>
        <p:nvPicPr>
          <p:cNvPr id="19" name="Picture 6" descr="C:\Users\krue\Dropbox\MyPhD\logos\bioconducto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0" y="6076086"/>
            <a:ext cx="1769713" cy="53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cdn2.andornagy.com/wp-content/uploads/2013/12/github-logo.png?be1d8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522" y="6001647"/>
            <a:ext cx="1826567" cy="64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8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Origins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775"/>
            <a:ext cx="10515600" cy="4351338"/>
          </a:xfrm>
        </p:spPr>
        <p:txBody>
          <a:bodyPr/>
          <a:lstStyle/>
          <a:p>
            <a:r>
              <a:rPr lang="en-GB" dirty="0" smtClean="0"/>
              <a:t>By-product of PhD work</a:t>
            </a:r>
          </a:p>
          <a:p>
            <a:pPr lvl="1"/>
            <a:r>
              <a:rPr lang="en-GB" dirty="0" smtClean="0"/>
              <a:t>Transcriptional response of bovine macrophages to tuberculosis infection</a:t>
            </a:r>
          </a:p>
          <a:p>
            <a:r>
              <a:rPr lang="en-GB" dirty="0" smtClean="0"/>
              <a:t>Collection of R functions regularly use to visualise gene expression downstream of DE /classification analyses</a:t>
            </a:r>
          </a:p>
          <a:p>
            <a:pPr lvl="1"/>
            <a:r>
              <a:rPr lang="en-GB" dirty="0" err="1" smtClean="0"/>
              <a:t>Affymetrix</a:t>
            </a:r>
            <a:r>
              <a:rPr lang="en-GB" dirty="0" smtClean="0"/>
              <a:t> microarrays, RNA-</a:t>
            </a:r>
            <a:r>
              <a:rPr lang="en-GB" dirty="0" err="1" smtClean="0"/>
              <a:t>Seq</a:t>
            </a:r>
            <a:endParaRPr lang="en-GB" dirty="0" smtClean="0"/>
          </a:p>
          <a:p>
            <a:pPr lvl="1"/>
            <a:r>
              <a:rPr lang="en-GB" dirty="0" smtClean="0"/>
              <a:t>Time-series, GO analyses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150" y="3519055"/>
            <a:ext cx="3566850" cy="3338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194" y="4240259"/>
            <a:ext cx="3901822" cy="2617741"/>
          </a:xfrm>
          <a:prstGeom prst="rect">
            <a:avLst/>
          </a:prstGeom>
        </p:spPr>
      </p:pic>
      <p:pic>
        <p:nvPicPr>
          <p:cNvPr id="9" name="Content Placeholder 3" descr="Experimental-desig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38200" y="4338000"/>
            <a:ext cx="3471241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934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Interoperability</a:t>
            </a:r>
          </a:p>
          <a:p>
            <a:endParaRPr lang="en-GB" dirty="0"/>
          </a:p>
          <a:p>
            <a:pPr lvl="1"/>
            <a:r>
              <a:rPr lang="en-GB" dirty="0"/>
              <a:t>Most ‘interesting’ features/categories to visualise </a:t>
            </a:r>
            <a:r>
              <a:rPr lang="en-GB" dirty="0" smtClean="0"/>
              <a:t>(output of DE and supervised classification analyses)</a:t>
            </a:r>
            <a:endParaRPr lang="en-GB" dirty="0"/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(GO) annotations: What mappings (feature : category) were used? 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7953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Workflow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2073" y="1825625"/>
            <a:ext cx="766785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34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plots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63965" y="1825625"/>
            <a:ext cx="5130070" cy="4351338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35483" y="365125"/>
            <a:ext cx="3718317" cy="3480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018" y="4001294"/>
            <a:ext cx="3901822" cy="261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8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outputs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Features within a GO category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3304706"/>
            <a:ext cx="5157787" cy="208532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Ranked table of GO categories</a:t>
            </a:r>
            <a:endParaRPr lang="en-GB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3040225"/>
            <a:ext cx="5183188" cy="26142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2450" y="3304706"/>
            <a:ext cx="5334000" cy="2143594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096000" y="2981888"/>
            <a:ext cx="5334000" cy="2847412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77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Current approach to: </a:t>
            </a:r>
            <a:r>
              <a:rPr lang="en-GB" sz="4000" u="sng" dirty="0" smtClean="0"/>
              <a:t>Identification</a:t>
            </a:r>
            <a:endParaRPr lang="en-GB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ANOVA</a:t>
            </a:r>
          </a:p>
          <a:p>
            <a:pPr lvl="1"/>
            <a:r>
              <a:rPr lang="en-GB" dirty="0" smtClean="0"/>
              <a:t>Maximise gene expression variance </a:t>
            </a:r>
            <a:r>
              <a:rPr lang="en-GB" i="1" dirty="0" smtClean="0"/>
              <a:t>between</a:t>
            </a:r>
            <a:r>
              <a:rPr lang="en-GB" dirty="0" smtClean="0"/>
              <a:t> groups / </a:t>
            </a:r>
            <a:r>
              <a:rPr lang="en-GB" i="1" dirty="0" smtClean="0"/>
              <a:t>within </a:t>
            </a:r>
            <a:r>
              <a:rPr lang="en-GB" dirty="0" smtClean="0"/>
              <a:t>groups</a:t>
            </a:r>
          </a:p>
          <a:p>
            <a:pPr lvl="1"/>
            <a:r>
              <a:rPr lang="en-GB" dirty="0" smtClean="0"/>
              <a:t>Caveat: assumptions on the distribution of the data</a:t>
            </a:r>
          </a:p>
          <a:p>
            <a:pPr lvl="1"/>
            <a:endParaRPr lang="en-GB" dirty="0"/>
          </a:p>
          <a:p>
            <a:r>
              <a:rPr lang="en-GB" dirty="0" err="1" smtClean="0"/>
              <a:t>randomForest</a:t>
            </a:r>
            <a:endParaRPr lang="en-GB" dirty="0" smtClean="0"/>
          </a:p>
          <a:p>
            <a:pPr lvl="1"/>
            <a:r>
              <a:rPr lang="en-GB" dirty="0" smtClean="0"/>
              <a:t>Non-parametric </a:t>
            </a:r>
            <a:r>
              <a:rPr lang="en-GB" dirty="0"/>
              <a:t>ensemble learning </a:t>
            </a:r>
            <a:r>
              <a:rPr lang="en-GB" dirty="0" smtClean="0"/>
              <a:t>method </a:t>
            </a:r>
            <a:r>
              <a:rPr lang="en-GB" dirty="0"/>
              <a:t>for </a:t>
            </a:r>
            <a:r>
              <a:rPr lang="en-GB" dirty="0" smtClean="0"/>
              <a:t>classification</a:t>
            </a:r>
          </a:p>
          <a:p>
            <a:pPr lvl="1"/>
            <a:r>
              <a:rPr lang="en-GB" dirty="0" smtClean="0"/>
              <a:t>Caveat: stochastic output, interpretation of output values, ‘no </a:t>
            </a:r>
            <a:r>
              <a:rPr lang="en-GB" i="1" dirty="0" smtClean="0"/>
              <a:t>P</a:t>
            </a:r>
            <a:r>
              <a:rPr lang="en-GB" dirty="0" smtClean="0"/>
              <a:t>-value’</a:t>
            </a:r>
          </a:p>
          <a:p>
            <a:pPr lvl="1"/>
            <a:endParaRPr lang="en-GB" dirty="0" smtClean="0"/>
          </a:p>
          <a:p>
            <a:r>
              <a:rPr lang="en-GB" b="1" dirty="0" smtClean="0"/>
              <a:t>Objective 1:</a:t>
            </a:r>
            <a:r>
              <a:rPr lang="en-GB" dirty="0" smtClean="0"/>
              <a:t> Integrate/support more</a:t>
            </a:r>
          </a:p>
        </p:txBody>
      </p:sp>
    </p:spTree>
    <p:extLst>
      <p:ext uri="{BB962C8B-B14F-4D97-AF65-F5344CB8AC3E}">
        <p14:creationId xmlns:p14="http://schemas.microsoft.com/office/powerpoint/2010/main" val="162595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a</a:t>
            </a:r>
            <a:r>
              <a:rPr lang="en-GB" dirty="0" smtClean="0"/>
              <a:t>pproach </a:t>
            </a:r>
            <a:r>
              <a:rPr lang="en-GB" dirty="0"/>
              <a:t>to: </a:t>
            </a:r>
            <a:r>
              <a:rPr lang="en-GB" u="sng" dirty="0" smtClean="0"/>
              <a:t>Annotations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>
                <a:latin typeface="Courier New" charset="0"/>
                <a:ea typeface="Courier New" charset="0"/>
                <a:cs typeface="Courier New" charset="0"/>
              </a:rPr>
              <a:t>data.frame</a:t>
            </a:r>
            <a:r>
              <a:rPr lang="en-GB" dirty="0"/>
              <a:t> of annotations</a:t>
            </a:r>
          </a:p>
          <a:p>
            <a:pPr lvl="1"/>
            <a:r>
              <a:rPr lang="en-GB" dirty="0"/>
              <a:t>Column names:  </a:t>
            </a:r>
            <a:r>
              <a:rPr lang="en-GB" dirty="0">
                <a:latin typeface="Courier New" charset="0"/>
                <a:ea typeface="Courier New" charset="0"/>
                <a:cs typeface="Courier New" charset="0"/>
              </a:rPr>
              <a:t>c("</a:t>
            </a:r>
            <a:r>
              <a:rPr lang="en-GB" dirty="0" err="1">
                <a:latin typeface="Courier New" charset="0"/>
                <a:ea typeface="Courier New" charset="0"/>
                <a:cs typeface="Courier New" charset="0"/>
              </a:rPr>
              <a:t>gene_id</a:t>
            </a:r>
            <a:r>
              <a:rPr lang="en-GB" dirty="0">
                <a:latin typeface="Courier New" charset="0"/>
                <a:ea typeface="Courier New" charset="0"/>
                <a:cs typeface="Courier New" charset="0"/>
              </a:rPr>
              <a:t>", "</a:t>
            </a:r>
            <a:r>
              <a:rPr lang="en-GB" dirty="0" err="1">
                <a:latin typeface="Courier New" charset="0"/>
                <a:ea typeface="Courier New" charset="0"/>
                <a:cs typeface="Courier New" charset="0"/>
              </a:rPr>
              <a:t>go_id</a:t>
            </a:r>
            <a:r>
              <a:rPr lang="en-GB" dirty="0">
                <a:latin typeface="Courier New" charset="0"/>
                <a:ea typeface="Courier New" charset="0"/>
                <a:cs typeface="Courier New" charset="0"/>
              </a:rPr>
              <a:t>")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Sources:</a:t>
            </a:r>
            <a:endParaRPr lang="en-GB" dirty="0"/>
          </a:p>
          <a:p>
            <a:pPr lvl="1"/>
            <a:r>
              <a:rPr lang="en-GB" dirty="0" err="1" smtClean="0"/>
              <a:t>Ensembl</a:t>
            </a:r>
            <a:r>
              <a:rPr lang="en-GB" dirty="0" smtClean="0"/>
              <a:t> </a:t>
            </a:r>
            <a:r>
              <a:rPr lang="en-GB" dirty="0" err="1" smtClean="0"/>
              <a:t>BioMart</a:t>
            </a:r>
            <a:r>
              <a:rPr lang="en-GB" dirty="0" smtClean="0"/>
              <a:t>: Attempt to automatically detect species from </a:t>
            </a:r>
            <a:r>
              <a:rPr lang="en-GB" dirty="0" err="1" smtClean="0">
                <a:latin typeface="Courier New" charset="0"/>
                <a:ea typeface="Courier New" charset="0"/>
                <a:cs typeface="Courier New" charset="0"/>
              </a:rPr>
              <a:t>featureNames</a:t>
            </a:r>
            <a:r>
              <a:rPr lang="en-GB" dirty="0" smtClean="0">
                <a:ea typeface="Courier New" charset="0"/>
                <a:cs typeface="Courier New" charset="0"/>
              </a:rPr>
              <a:t> and fetch all available </a:t>
            </a:r>
            <a:r>
              <a:rPr lang="en-GB" dirty="0" err="1" smtClean="0">
                <a:ea typeface="Courier New" charset="0"/>
                <a:cs typeface="Courier New" charset="0"/>
              </a:rPr>
              <a:t>feature:GO</a:t>
            </a:r>
            <a:r>
              <a:rPr lang="en-GB" dirty="0" smtClean="0">
                <a:ea typeface="Courier New" charset="0"/>
                <a:cs typeface="Courier New" charset="0"/>
              </a:rPr>
              <a:t> annotations</a:t>
            </a:r>
          </a:p>
          <a:p>
            <a:pPr lvl="1"/>
            <a:r>
              <a:rPr lang="en-GB" dirty="0" smtClean="0"/>
              <a:t>Manually supplied</a:t>
            </a:r>
            <a:endParaRPr lang="en-GB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lvl="1"/>
            <a:endParaRPr lang="en-GB" dirty="0"/>
          </a:p>
          <a:p>
            <a:r>
              <a:rPr lang="en-GB" b="1" dirty="0"/>
              <a:t>Objective </a:t>
            </a:r>
            <a:r>
              <a:rPr lang="en-GB" b="1" dirty="0" smtClean="0"/>
              <a:t>2:</a:t>
            </a:r>
            <a:r>
              <a:rPr lang="en-GB" dirty="0" smtClean="0"/>
              <a:t> Clearly define/store the annotations used during the analysis, to facilitate later visualisation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613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Present effort: structural update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Introduce S4 methods / classes to replace regular R functions</a:t>
            </a:r>
          </a:p>
          <a:p>
            <a:pPr lvl="1"/>
            <a:r>
              <a:rPr lang="en-GB" dirty="0" err="1" smtClean="0">
                <a:latin typeface="Courier New" charset="0"/>
                <a:ea typeface="Courier New" charset="0"/>
                <a:cs typeface="Courier New" charset="0"/>
              </a:rPr>
              <a:t>randomForest</a:t>
            </a:r>
            <a:r>
              <a:rPr lang="en-GB" dirty="0" smtClean="0">
                <a:latin typeface="Courier New" charset="0"/>
                <a:ea typeface="Courier New" charset="0"/>
                <a:cs typeface="Courier New" charset="0"/>
              </a:rPr>
              <a:t>(signature = “</a:t>
            </a:r>
            <a:r>
              <a:rPr lang="en-GB" dirty="0" err="1" smtClean="0">
                <a:latin typeface="Courier New" charset="0"/>
                <a:ea typeface="Courier New" charset="0"/>
                <a:cs typeface="Courier New" charset="0"/>
              </a:rPr>
              <a:t>ExpressionSet</a:t>
            </a:r>
            <a:r>
              <a:rPr lang="en-GB" dirty="0" smtClean="0">
                <a:latin typeface="Courier New" charset="0"/>
                <a:ea typeface="Courier New" charset="0"/>
                <a:cs typeface="Courier New" charset="0"/>
              </a:rPr>
              <a:t>”, ...)</a:t>
            </a:r>
          </a:p>
          <a:p>
            <a:pPr lvl="1"/>
            <a:r>
              <a:rPr lang="en-GB" dirty="0" err="1" smtClean="0">
                <a:latin typeface="Courier New" charset="0"/>
                <a:ea typeface="Courier New" charset="0"/>
                <a:cs typeface="Courier New" charset="0"/>
              </a:rPr>
              <a:t>oneway.test</a:t>
            </a:r>
            <a:r>
              <a:rPr lang="en-GB" dirty="0" smtClean="0">
                <a:latin typeface="Courier New" charset="0"/>
                <a:ea typeface="Courier New" charset="0"/>
                <a:cs typeface="Courier New" charset="0"/>
              </a:rPr>
              <a:t>(signature </a:t>
            </a:r>
            <a:r>
              <a:rPr lang="en-GB" dirty="0">
                <a:latin typeface="Courier New" charset="0"/>
                <a:ea typeface="Courier New" charset="0"/>
                <a:cs typeface="Courier New" charset="0"/>
              </a:rPr>
              <a:t>= “</a:t>
            </a:r>
            <a:r>
              <a:rPr lang="en-GB" dirty="0" err="1">
                <a:latin typeface="Courier New" charset="0"/>
                <a:ea typeface="Courier New" charset="0"/>
                <a:cs typeface="Courier New" charset="0"/>
              </a:rPr>
              <a:t>ExpressionSet</a:t>
            </a:r>
            <a:r>
              <a:rPr lang="en-GB" dirty="0" smtClean="0">
                <a:latin typeface="Courier New" charset="0"/>
                <a:ea typeface="Courier New" charset="0"/>
                <a:cs typeface="Courier New" charset="0"/>
              </a:rPr>
              <a:t>”</a:t>
            </a:r>
            <a:r>
              <a:rPr lang="en-GB" dirty="0">
                <a:latin typeface="Courier New" charset="0"/>
                <a:ea typeface="Courier New" charset="0"/>
                <a:cs typeface="Courier New" charset="0"/>
              </a:rPr>
              <a:t> , </a:t>
            </a:r>
            <a:r>
              <a:rPr lang="en-GB" dirty="0" smtClean="0">
                <a:latin typeface="Courier New" charset="0"/>
                <a:ea typeface="Courier New" charset="0"/>
                <a:cs typeface="Courier New" charset="0"/>
              </a:rPr>
              <a:t>...)</a:t>
            </a:r>
          </a:p>
          <a:p>
            <a:pPr lvl="2"/>
            <a:r>
              <a:rPr lang="en-GB" dirty="0" smtClean="0">
                <a:ea typeface="Courier New" charset="0"/>
                <a:cs typeface="Courier New" charset="0"/>
              </a:rPr>
              <a:t>New </a:t>
            </a:r>
            <a:r>
              <a:rPr lang="en-GB" dirty="0" err="1" smtClean="0">
                <a:latin typeface="Courier New" charset="0"/>
                <a:ea typeface="Courier New" charset="0"/>
                <a:cs typeface="Courier New" charset="0"/>
              </a:rPr>
              <a:t>multiHtest</a:t>
            </a:r>
            <a:r>
              <a:rPr lang="en-GB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GB" dirty="0" smtClean="0">
                <a:ea typeface="Courier New" charset="0"/>
                <a:cs typeface="Courier New" charset="0"/>
              </a:rPr>
              <a:t>class</a:t>
            </a:r>
            <a:endParaRPr lang="en-GB" dirty="0">
              <a:latin typeface="Courier New" charset="0"/>
              <a:ea typeface="Courier New" charset="0"/>
              <a:cs typeface="Courier New" charset="0"/>
            </a:endParaRPr>
          </a:p>
          <a:p>
            <a:pPr lvl="2"/>
            <a:r>
              <a:rPr lang="en-GB" dirty="0" err="1" smtClean="0">
                <a:latin typeface="Courier New" charset="0"/>
                <a:ea typeface="Courier New" charset="0"/>
                <a:cs typeface="Courier New" charset="0"/>
              </a:rPr>
              <a:t>p.adjust</a:t>
            </a:r>
            <a:r>
              <a:rPr lang="en-GB" dirty="0" smtClean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GB" dirty="0">
                <a:latin typeface="Courier New" charset="0"/>
                <a:ea typeface="Courier New" charset="0"/>
                <a:cs typeface="Courier New" charset="0"/>
              </a:rPr>
              <a:t>signature = </a:t>
            </a:r>
            <a:r>
              <a:rPr lang="en-GB" dirty="0" smtClean="0">
                <a:latin typeface="Courier New" charset="0"/>
                <a:ea typeface="Courier New" charset="0"/>
                <a:cs typeface="Courier New" charset="0"/>
              </a:rPr>
              <a:t>“</a:t>
            </a:r>
            <a:r>
              <a:rPr lang="en-GB" dirty="0" err="1" smtClean="0">
                <a:latin typeface="Courier New" charset="0"/>
                <a:ea typeface="Courier New" charset="0"/>
                <a:cs typeface="Courier New" charset="0"/>
              </a:rPr>
              <a:t>multiHtest</a:t>
            </a:r>
            <a:r>
              <a:rPr lang="en-GB" dirty="0" smtClean="0">
                <a:latin typeface="Courier New" charset="0"/>
                <a:ea typeface="Courier New" charset="0"/>
                <a:cs typeface="Courier New" charset="0"/>
              </a:rPr>
              <a:t>”</a:t>
            </a:r>
            <a:r>
              <a:rPr lang="en-GB" dirty="0">
                <a:latin typeface="Courier New" charset="0"/>
                <a:ea typeface="Courier New" charset="0"/>
                <a:cs typeface="Courier New" charset="0"/>
              </a:rPr>
              <a:t> , </a:t>
            </a:r>
            <a:r>
              <a:rPr lang="en-GB" dirty="0" smtClean="0">
                <a:latin typeface="Courier New" charset="0"/>
                <a:ea typeface="Courier New" charset="0"/>
                <a:cs typeface="Courier New" charset="0"/>
              </a:rPr>
              <a:t>...)</a:t>
            </a:r>
          </a:p>
          <a:p>
            <a:pPr lvl="2"/>
            <a:endParaRPr lang="en-GB" dirty="0">
              <a:latin typeface="Courier New" charset="0"/>
              <a:ea typeface="Courier New" charset="0"/>
              <a:cs typeface="Courier New" charset="0"/>
            </a:endParaRPr>
          </a:p>
          <a:p>
            <a:pPr lvl="1"/>
            <a:r>
              <a:rPr lang="en-GB" dirty="0" err="1" smtClean="0">
                <a:latin typeface="Courier New" charset="0"/>
                <a:ea typeface="Courier New" charset="0"/>
                <a:cs typeface="Courier New" charset="0"/>
              </a:rPr>
              <a:t>GOrank</a:t>
            </a:r>
            <a:r>
              <a:rPr lang="en-GB" dirty="0">
                <a:latin typeface="Courier New" charset="0"/>
                <a:ea typeface="Courier New" charset="0"/>
                <a:cs typeface="Courier New" charset="0"/>
              </a:rPr>
              <a:t>(signature = </a:t>
            </a:r>
            <a:r>
              <a:rPr lang="en-GB" dirty="0" smtClean="0">
                <a:latin typeface="Courier New" charset="0"/>
                <a:ea typeface="Courier New" charset="0"/>
                <a:cs typeface="Courier New" charset="0"/>
              </a:rPr>
              <a:t>“</a:t>
            </a:r>
            <a:r>
              <a:rPr lang="en-GB" dirty="0" err="1" smtClean="0">
                <a:latin typeface="Courier New" charset="0"/>
                <a:ea typeface="Courier New" charset="0"/>
                <a:cs typeface="Courier New" charset="0"/>
              </a:rPr>
              <a:t>randomForest</a:t>
            </a:r>
            <a:r>
              <a:rPr lang="en-GB" dirty="0" smtClean="0">
                <a:latin typeface="Courier New" charset="0"/>
                <a:ea typeface="Courier New" charset="0"/>
                <a:cs typeface="Courier New" charset="0"/>
              </a:rPr>
              <a:t>” </a:t>
            </a:r>
            <a:r>
              <a:rPr lang="en-GB" dirty="0">
                <a:latin typeface="Courier New" charset="0"/>
                <a:ea typeface="Courier New" charset="0"/>
                <a:cs typeface="Courier New" charset="0"/>
              </a:rPr>
              <a:t>, ...)</a:t>
            </a:r>
            <a:endParaRPr lang="en-GB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lvl="1"/>
            <a:endParaRPr lang="en-GB" dirty="0" smtClean="0"/>
          </a:p>
          <a:p>
            <a:pPr lvl="1"/>
            <a:r>
              <a:rPr lang="en-GB" dirty="0" err="1" smtClean="0">
                <a:latin typeface="Courier New" charset="0"/>
                <a:ea typeface="Courier New" charset="0"/>
                <a:cs typeface="Courier New" charset="0"/>
              </a:rPr>
              <a:t>GOMap</a:t>
            </a:r>
            <a:r>
              <a:rPr lang="en-GB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GB" dirty="0" smtClean="0">
                <a:ea typeface="Courier New" charset="0"/>
                <a:cs typeface="Courier New" charset="0"/>
              </a:rPr>
              <a:t>class </a:t>
            </a:r>
            <a:r>
              <a:rPr lang="en-GB" dirty="0" smtClean="0">
                <a:ea typeface="Courier New" charset="0"/>
                <a:cs typeface="Courier New" charset="0"/>
                <a:sym typeface="Wingdings"/>
              </a:rPr>
              <a:t></a:t>
            </a:r>
            <a:r>
              <a:rPr lang="en-GB" dirty="0" smtClean="0">
                <a:ea typeface="Courier New" charset="0"/>
                <a:cs typeface="Courier New" charset="0"/>
              </a:rPr>
              <a:t> coercion from </a:t>
            </a:r>
            <a:r>
              <a:rPr lang="en-GB" dirty="0" err="1" smtClean="0">
                <a:latin typeface="Courier New" charset="0"/>
                <a:ea typeface="Courier New" charset="0"/>
                <a:cs typeface="Courier New" charset="0"/>
              </a:rPr>
              <a:t>AnnDbBimap</a:t>
            </a:r>
            <a:r>
              <a:rPr lang="en-GB" dirty="0" smtClean="0"/>
              <a:t> objects</a:t>
            </a:r>
            <a:r>
              <a:rPr lang="en-GB" dirty="0" smtClean="0">
                <a:ea typeface="Courier New" charset="0"/>
                <a:cs typeface="Courier New" charset="0"/>
              </a:rPr>
              <a:t>?</a:t>
            </a:r>
          </a:p>
          <a:p>
            <a:pPr lvl="1"/>
            <a:endParaRPr lang="en-GB" dirty="0">
              <a:ea typeface="Courier New" charset="0"/>
              <a:cs typeface="Courier New" charset="0"/>
            </a:endParaRPr>
          </a:p>
          <a:p>
            <a:pPr lvl="1"/>
            <a:r>
              <a:rPr lang="en-GB" dirty="0" smtClean="0">
                <a:latin typeface="Courier New" charset="0"/>
                <a:ea typeface="Courier New" charset="0"/>
                <a:cs typeface="Courier New" charset="0"/>
              </a:rPr>
              <a:t>ggplot2</a:t>
            </a:r>
            <a:r>
              <a:rPr lang="en-GB" dirty="0" smtClean="0">
                <a:ea typeface="Courier New" charset="0"/>
                <a:cs typeface="Courier New" charset="0"/>
              </a:rPr>
              <a:t>-friendly downstream methods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60981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375</Words>
  <Application>Microsoft Macintosh PowerPoint</Application>
  <PresentationFormat>Widescreen</PresentationFormat>
  <Paragraphs>82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Calibri Light</vt:lpstr>
      <vt:lpstr>Courier New</vt:lpstr>
      <vt:lpstr>Mangal</vt:lpstr>
      <vt:lpstr>Wingdings</vt:lpstr>
      <vt:lpstr>Arial</vt:lpstr>
      <vt:lpstr>Office Theme</vt:lpstr>
      <vt:lpstr>GOexpress</vt:lpstr>
      <vt:lpstr>Origins</vt:lpstr>
      <vt:lpstr>Challenges</vt:lpstr>
      <vt:lpstr>Workflow</vt:lpstr>
      <vt:lpstr>Example plots</vt:lpstr>
      <vt:lpstr>Other outputs</vt:lpstr>
      <vt:lpstr>Current approach to: Identification</vt:lpstr>
      <vt:lpstr>Current approach to: Annotations</vt:lpstr>
      <vt:lpstr>Present effort: structural update</vt:lpstr>
      <vt:lpstr>Last night’s screenshot</vt:lpstr>
      <vt:lpstr>GOMap: an effort to simplify annotation maps</vt:lpstr>
      <vt:lpstr>An(other) implementation of the subset method</vt:lpstr>
      <vt:lpstr>ggfication of an ExpressionSet</vt:lpstr>
      <vt:lpstr>ggfication of an ExpressionSet</vt:lpstr>
      <vt:lpstr>Acknowledgements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GOexpress</dc:title>
  <dc:creator>Rue-Albrecht, Kevin C</dc:creator>
  <cp:lastModifiedBy>Rue-Albrecht, Kevin C</cp:lastModifiedBy>
  <cp:revision>42</cp:revision>
  <dcterms:created xsi:type="dcterms:W3CDTF">2017-07-25T12:24:50Z</dcterms:created>
  <dcterms:modified xsi:type="dcterms:W3CDTF">2017-07-26T18:58:38Z</dcterms:modified>
</cp:coreProperties>
</file>